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7" r:id="rId7"/>
    <p:sldId id="264" r:id="rId8"/>
    <p:sldId id="263" r:id="rId9"/>
    <p:sldId id="272" r:id="rId10"/>
    <p:sldId id="261" r:id="rId11"/>
    <p:sldId id="258" r:id="rId12"/>
    <p:sldId id="262" r:id="rId13"/>
    <p:sldId id="259" r:id="rId14"/>
    <p:sldId id="265" r:id="rId15"/>
    <p:sldId id="266" r:id="rId16"/>
    <p:sldId id="267" r:id="rId17"/>
    <p:sldId id="26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7B1E-809F-4F6D-994B-D5ABF2F31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847B0-C356-43CB-832B-5644EFCCA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251B-FBB1-41B7-85A8-2C533F38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A8FF5-25E3-4333-823F-7C57BA4D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C03DD-A03D-452A-9D8A-15C7E8DE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58B5-44D8-4E3C-9089-D61659AD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587F6-1BEF-423B-B460-375D936F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D14C7-73C1-4AFC-8266-13FBA8CD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09C6-715F-4241-ACEA-A3B9ECBA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375E2-2FF5-4203-8CDF-4A01ADC4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E9D51-626D-4D14-A2ED-94E1C4B41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ACFD1-E8B9-4150-89E6-36C587D46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EF304-96EA-4573-BDAF-AB83294C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E063-71E4-4AF0-B12E-569B959E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E0357-2956-4CD1-9433-D401BDE2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47A5-031B-46D9-B0D6-4C549903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DF5E1-63BD-48FE-962A-EB0965D8D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10614-4F17-4983-8DFA-48639F9F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C6A42-8D82-4097-A57E-00FBBBA8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FBB2-1BB9-45C8-9C6F-5F70AFAF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AF95-5265-4D9B-AF79-B3464D33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35ADC-3B9C-4472-A78F-3BC5621E6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E7892-207A-43FE-AC54-25D5EB6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43A98-60D8-497B-B220-E19E926F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69C0B-E378-489C-91E4-788A83B0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1614-07DD-493C-A61F-842390A8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8A5E-B26B-43EB-8F2C-654428B1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E64C-E4D3-4420-A8CF-A314636E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5162D-2F1A-4EAA-8070-F18034BE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3465A-9D73-41F0-81F8-0896D05F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3FA9E-4DB5-4240-9EFE-21BA79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0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D033-A891-4016-A20C-445B68E5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A5325-066F-44EC-912D-B2F2B074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38DC0-1320-4BB5-9B49-AABC88D6A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940C7-D848-4DE4-B57D-9F402514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928FF-B103-4D98-8D10-95CE61DEE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73E1E-023A-42F3-8668-CEC8708E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ECD1-A466-4AEF-82FD-A90816E1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C96B3-C3E7-4029-975C-2ADFC411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78CA-1048-4AD3-9160-7DAFCED6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9F87E-7CD1-4171-9DE5-780ACDD6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DC7C3-95C8-4849-8D03-A46F046E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479A9-4925-4259-915D-6D9132D6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038CB-A542-4EDA-A95F-1A0ED776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448A0-B31B-4D04-BC20-D0F2161E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82E2E-E389-4981-BB74-C94EE953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4397-5655-4012-A611-667F566C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20B9-E138-4008-9BEB-7EB2C316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4A232-0A34-42A6-9985-96364107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6C4D2-FC53-458C-B57F-E253668B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03C08-244A-425D-89E1-90213A0B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68F4C-32A5-475C-89D0-DD475122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5729-E395-49F2-9B59-C6729025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D2FF3-4730-4450-AE47-D8184C70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A2E94-A02E-4188-BFE6-966F70E9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7EFAC-CC32-4571-A904-33E05E87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786C7-6A01-43D9-BAA5-4798CD96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5644C-92DB-4DA5-988A-8E39505D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2FC6A-0F3E-4C23-B206-84D75E41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45D5-B6CF-4F78-A370-A70493EB7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FA7B-B784-4EDB-8877-99253B670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6678-4F93-4316-81A1-67B785C9BA20}" type="datetimeFigureOut">
              <a:rPr lang="en-US" smtClean="0"/>
              <a:t>09/01/2021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02BD-1760-4B8D-B3DA-6B2BDAC6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D2E30-1C49-474B-A72A-B8462DE43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3E71-1FD5-48A6-92F6-C8C6E5B5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D4FA8CFC-3AF1-4BA9-A36F-5E7F933B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AD5EC7-056F-4118-88BF-729040B46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r="9950"/>
          <a:stretch/>
        </p:blipFill>
        <p:spPr>
          <a:xfrm>
            <a:off x="-28159" y="4205848"/>
            <a:ext cx="5486424" cy="2033626"/>
          </a:xfrm>
          <a:prstGeom prst="rect">
            <a:avLst/>
          </a:prstGeom>
        </p:spPr>
      </p:pic>
      <p:pic>
        <p:nvPicPr>
          <p:cNvPr id="1026" name="Picture 2" descr="https://lh4.googleusercontent.com/NTEyA2jewVLifUCflR2ecsBGKNKI3bAyCm0Q9oVruOY88EIaDiZ0ZY3jjqP1_1Rvqa1zmtC99-cIZAGNx_BUIVkdaA0sy3ZWdVRqxP-v3KwdRFb-1iNOk_dljR0E00_dAppRrLvFOqs">
            <a:extLst>
              <a:ext uri="{FF2B5EF4-FFF2-40B4-BE49-F238E27FC236}">
                <a16:creationId xmlns:a16="http://schemas.microsoft.com/office/drawing/2014/main" id="{3B424E84-4C0D-4870-B991-29910D88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3" y="3656434"/>
            <a:ext cx="2645997" cy="28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192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31798-6FC5-4ED9-9C50-233EEE70C18B}"/>
              </a:ext>
            </a:extLst>
          </p:cNvPr>
          <p:cNvSpPr txBox="1"/>
          <p:nvPr/>
        </p:nvSpPr>
        <p:spPr>
          <a:xfrm>
            <a:off x="231826" y="1352810"/>
            <a:ext cx="744662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risten ITC" panose="03050502040202030202" pitchFamily="66" charset="0"/>
                <a:cs typeface="Cavolini" panose="020B0502040204020203" pitchFamily="66" charset="0"/>
              </a:rPr>
              <a:t>Welcome to </a:t>
            </a:r>
          </a:p>
          <a:p>
            <a:pPr algn="ctr"/>
            <a:r>
              <a:rPr lang="en-US" sz="9600" dirty="0">
                <a:latin typeface="Kristen ITC" panose="03050502040202030202" pitchFamily="66" charset="0"/>
                <a:cs typeface="Cavolini" panose="020B0502040204020203" pitchFamily="66" charset="0"/>
              </a:rPr>
              <a:t>First Grade!</a:t>
            </a:r>
          </a:p>
          <a:p>
            <a:pPr algn="ctr"/>
            <a:r>
              <a:rPr lang="en-US" sz="9600" dirty="0">
                <a:latin typeface="Kristen ITC" panose="03050502040202030202" pitchFamily="66" charset="0"/>
                <a:cs typeface="Cavolini" panose="020B0502040204020203" pitchFamily="66" charset="0"/>
              </a:rPr>
              <a:t>2021-2022</a:t>
            </a:r>
          </a:p>
          <a:p>
            <a:pPr algn="ctr"/>
            <a:r>
              <a:rPr lang="en-US" sz="10000" dirty="0">
                <a:latin typeface="SKITTLE" panose="02000500000000000000" pitchFamily="50" charset="0"/>
                <a:cs typeface="Cavolini" panose="020B050204020402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9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1BF37B15-F950-4503-A8E3-8102398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0" y="5886902"/>
            <a:ext cx="12192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36CD9-EA71-4634-BA6C-705853C68F1F}"/>
              </a:ext>
            </a:extLst>
          </p:cNvPr>
          <p:cNvSpPr txBox="1"/>
          <p:nvPr/>
        </p:nvSpPr>
        <p:spPr>
          <a:xfrm>
            <a:off x="1017612" y="187720"/>
            <a:ext cx="1080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DPKindergarten" panose="02000603000000000000" pitchFamily="2" charset="0"/>
              </a:rPr>
              <a:t>Classroom &amp; School-Wide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CD00E-AA3B-4467-AFA8-77DCDCB3BF2D}"/>
              </a:ext>
            </a:extLst>
          </p:cNvPr>
          <p:cNvSpPr txBox="1"/>
          <p:nvPr/>
        </p:nvSpPr>
        <p:spPr>
          <a:xfrm>
            <a:off x="772732" y="1448884"/>
            <a:ext cx="77402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KG First Time In Forever" panose="02000506000000020003" pitchFamily="2" charset="0"/>
              </a:rPr>
              <a:t>Each child has individual behavior needs </a:t>
            </a:r>
            <a:r>
              <a:rPr lang="en-US" sz="3200" dirty="0">
                <a:latin typeface="KG First Time In Forever" panose="02000506000000020003" pitchFamily="2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KG First Time In Forever" panose="02000506000000020003" pitchFamily="2" charset="0"/>
                <a:sym typeface="Wingdings" panose="05000000000000000000" pitchFamily="2" charset="2"/>
              </a:rPr>
              <a:t>We are always encouraging independence and first time listening.  Thank you for </a:t>
            </a:r>
          </a:p>
          <a:p>
            <a:r>
              <a:rPr lang="en-US" sz="3200" dirty="0">
                <a:latin typeface="KG First Time In Forever" panose="02000506000000020003" pitchFamily="2" charset="0"/>
                <a:sym typeface="Wingdings" panose="05000000000000000000" pitchFamily="2" charset="2"/>
              </a:rPr>
              <a:t>   your support at home!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>
              <a:latin typeface="KG First Time In Forever" panose="02000506000000020003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KG First Time In Forever" panose="02000506000000020003" pitchFamily="2" charset="0"/>
              </a:rPr>
              <a:t>Leprechaun Leaders-School wide Positive Behavior System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KG First Time In Forever" panose="02000506000000020003" pitchFamily="2" charset="0"/>
              </a:rPr>
              <a:t>Be Respectful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KG First Time In Forever" panose="02000506000000020003" pitchFamily="2" charset="0"/>
              </a:rPr>
              <a:t>Be Responsible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KG First Time In Forever" panose="02000506000000020003" pitchFamily="2" charset="0"/>
              </a:rPr>
              <a:t>Be Ready to Learn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592236" y="393284"/>
            <a:ext cx="11210192" cy="59682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Meet Mrs. Eichenlaub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C8207-D758-4528-934A-4EEAEB900000}"/>
              </a:ext>
            </a:extLst>
          </p:cNvPr>
          <p:cNvSpPr txBox="1"/>
          <p:nvPr/>
        </p:nvSpPr>
        <p:spPr>
          <a:xfrm>
            <a:off x="935501" y="559301"/>
            <a:ext cx="104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Friday Resource Room Folder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66A9A-6A7B-4EB2-8217-3FFDEDD4E444}"/>
              </a:ext>
            </a:extLst>
          </p:cNvPr>
          <p:cNvSpPr txBox="1"/>
          <p:nvPr/>
        </p:nvSpPr>
        <p:spPr>
          <a:xfrm>
            <a:off x="2909672" y="1726942"/>
            <a:ext cx="7085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KG First Time In Forever" panose="02000506000000020003" pitchFamily="2" charset="0"/>
              </a:rPr>
              <a:t>Home/School Communication Tool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KG First Time In Forever" panose="02000506000000020003" pitchFamily="2" charset="0"/>
              </a:rPr>
              <a:t>Please read and clean out Friday Folder weekly.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KG First Time In Forever" panose="02000506000000020003" pitchFamily="2" charset="0"/>
              </a:rPr>
              <a:t>Comes back and forth from home to school Friday/Monday.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KG First Time In Forever" panose="02000506000000020003" pitchFamily="2" charset="0"/>
              </a:rPr>
              <a:t>Finished Schoolwork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KG First Time In Forever" panose="02000506000000020003" pitchFamily="2" charset="0"/>
              </a:rPr>
              <a:t>Important Notes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latin typeface="KG First Time In Forever" panose="02000506000000020003" pitchFamily="2" charset="0"/>
              </a:rPr>
              <a:t>Transportation Changes</a:t>
            </a:r>
          </a:p>
        </p:txBody>
      </p:sp>
    </p:spTree>
    <p:extLst>
      <p:ext uri="{BB962C8B-B14F-4D97-AF65-F5344CB8AC3E}">
        <p14:creationId xmlns:p14="http://schemas.microsoft.com/office/powerpoint/2010/main" val="179454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31C44C73-E538-40C6-8159-9308E408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h5.googleusercontent.com/eBKC_6un_u7f1G_OQLmTD727mahYjHZgjuhXaNPQeAHpRhfepkZPrlSAoyHg27rQatQYScXRxtRzqUsMHn7vwiLbo1nw1mXtlWYbLE3MlQOg9Fcc436PIPOJsiT1jSvjMS0e3UdIh0s">
            <a:extLst>
              <a:ext uri="{FF2B5EF4-FFF2-40B4-BE49-F238E27FC236}">
                <a16:creationId xmlns:a16="http://schemas.microsoft.com/office/drawing/2014/main" id="{27A283B3-32C8-4D6E-9B74-D576D67A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" y="3086760"/>
            <a:ext cx="1709517" cy="33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NTEyA2jewVLifUCflR2ecsBGKNKI3bAyCm0Q9oVruOY88EIaDiZ0ZY3jjqP1_1Rvqa1zmtC99-cIZAGNx_BUIVkdaA0sy3ZWdVRqxP-v3KwdRFb-1iNOk_dljR0E00_dAppRrLvFOqs">
            <a:extLst>
              <a:ext uri="{FF2B5EF4-FFF2-40B4-BE49-F238E27FC236}">
                <a16:creationId xmlns:a16="http://schemas.microsoft.com/office/drawing/2014/main" id="{3B424E84-4C0D-4870-B991-29910D88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3" y="3656434"/>
            <a:ext cx="2645997" cy="28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8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6704"/>
            <a:ext cx="12192000" cy="11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7BADE-7D73-4019-91C2-547B87A02559}"/>
              </a:ext>
            </a:extLst>
          </p:cNvPr>
          <p:cNvSpPr txBox="1"/>
          <p:nvPr/>
        </p:nvSpPr>
        <p:spPr>
          <a:xfrm>
            <a:off x="2535786" y="392084"/>
            <a:ext cx="6468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G First Time In Forever" panose="02000506000000020003" pitchFamily="2" charset="0"/>
              </a:rPr>
              <a:t>Lunch/Snack Procedures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37B9D-EBC0-44B0-95CA-FBBBE9D5C05B}"/>
              </a:ext>
            </a:extLst>
          </p:cNvPr>
          <p:cNvSpPr txBox="1"/>
          <p:nvPr/>
        </p:nvSpPr>
        <p:spPr>
          <a:xfrm>
            <a:off x="1758561" y="1249804"/>
            <a:ext cx="5813326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b="1" i="0" u="none" strike="noStrike" baseline="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i="0" u="none" strike="noStrike" baseline="0" dirty="0">
                <a:latin typeface="KG First Time In Forever" panose="02000506000000020003" pitchFamily="2" charset="0"/>
              </a:rPr>
              <a:t>We will have a mid-morning snack time before SA. Every once in awhile I may ask you to replenish our Snack bin </a:t>
            </a:r>
            <a:r>
              <a:rPr lang="en-US" sz="2200" b="1" i="0" u="none" strike="noStrike" baseline="0" dirty="0">
                <a:latin typeface="KG First Time In Forever" panose="02000506000000020003" pitchFamily="2" charset="0"/>
                <a:sym typeface="Wingdings" panose="05000000000000000000" pitchFamily="2" charset="2"/>
              </a:rPr>
              <a:t> </a:t>
            </a:r>
            <a:r>
              <a:rPr lang="en-US" sz="2200" b="1" i="0" u="none" strike="noStrike" baseline="0" dirty="0">
                <a:latin typeface="KG First Time In Forever" panose="02000506000000020003" pitchFamily="2" charset="0"/>
              </a:rPr>
              <a:t>We will have our snack outdoors when weather permits.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b="1" dirty="0">
              <a:latin typeface="KG First Time In Forever" panose="02000506000000020003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i="0" u="none" strike="noStrike" baseline="0" dirty="0">
                <a:latin typeface="KG First Time In Forever" panose="02000506000000020003" pitchFamily="2" charset="0"/>
              </a:rPr>
              <a:t>Students will have a 25-minute lunch. FREE hot lunches will be served, or you may bring a lunch from home.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latin typeface="KG First Time In Forever" panose="02000506000000020003" pitchFamily="2" charset="0"/>
            </a:endParaRPr>
          </a:p>
          <a:p>
            <a:endParaRPr lang="en-US" sz="2000" b="0" i="0" u="none" strike="noStrike" baseline="0" dirty="0">
              <a:latin typeface="KG First Time In Forever" panose="02000506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D1A21-6AD8-434B-B94F-D66DAD9D4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01" y="4274743"/>
            <a:ext cx="2074117" cy="20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490904" y="444891"/>
            <a:ext cx="11210192" cy="596821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23A6E-3C7D-41EB-851D-000906E4502C}"/>
              </a:ext>
            </a:extLst>
          </p:cNvPr>
          <p:cNvSpPr txBox="1"/>
          <p:nvPr/>
        </p:nvSpPr>
        <p:spPr>
          <a:xfrm>
            <a:off x="2082030" y="777241"/>
            <a:ext cx="877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0B258-EE74-4D4C-BCC4-DE99B738AF3F}"/>
              </a:ext>
            </a:extLst>
          </p:cNvPr>
          <p:cNvSpPr txBox="1"/>
          <p:nvPr/>
        </p:nvSpPr>
        <p:spPr>
          <a:xfrm>
            <a:off x="1562259" y="572824"/>
            <a:ext cx="885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KG First Time In Forever" panose="02000506000000020003" pitchFamily="2" charset="0"/>
              </a:rPr>
              <a:t>		Special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A35C4-DC46-49C8-AC37-1BBCE32EC6ED}"/>
              </a:ext>
            </a:extLst>
          </p:cNvPr>
          <p:cNvSpPr txBox="1"/>
          <p:nvPr/>
        </p:nvSpPr>
        <p:spPr>
          <a:xfrm>
            <a:off x="905388" y="1700571"/>
            <a:ext cx="77931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risten ITC" panose="03050502040202030202" pitchFamily="66" charset="0"/>
              </a:rPr>
              <a:t>We have Special Area (SA) everyday!</a:t>
            </a:r>
          </a:p>
          <a:p>
            <a:pPr algn="ctr"/>
            <a:endParaRPr lang="en-US" sz="3200" dirty="0">
              <a:latin typeface="Kristen ITC" panose="03050502040202030202" pitchFamily="66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latin typeface="Kristen ITC" panose="03050502040202030202" pitchFamily="66" charset="0"/>
              </a:rPr>
              <a:t>Media, PE (2 rotations), Art, Guidance, and Music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latin typeface="Kristen ITC" panose="03050502040202030202" pitchFamily="66" charset="0"/>
              </a:rPr>
              <a:t>We have a 6-day rotation schedule. On our Media day we will checkout and return books.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3200" dirty="0">
              <a:latin typeface="KG First Time In Forever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5F442-92A5-4589-84AE-A42A60A6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9" y="3312229"/>
            <a:ext cx="3405829" cy="3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465315" y="453365"/>
            <a:ext cx="11210192" cy="5968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2" descr="https://lh4.googleusercontent.com/NTEyA2jewVLifUCflR2ecsBGKNKI3bAyCm0Q9oVruOY88EIaDiZ0ZY3jjqP1_1Rvqa1zmtC99-cIZAGNx_BUIVkdaA0sy3ZWdVRqxP-v3KwdRFb-1iNOk_dljR0E00_dAppRrLvFOqs">
            <a:extLst>
              <a:ext uri="{FF2B5EF4-FFF2-40B4-BE49-F238E27FC236}">
                <a16:creationId xmlns:a16="http://schemas.microsoft.com/office/drawing/2014/main" id="{09089F75-F19E-4531-916F-610226AE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"/>
          <a:stretch/>
        </p:blipFill>
        <p:spPr bwMode="auto">
          <a:xfrm>
            <a:off x="8178205" y="3782420"/>
            <a:ext cx="2645997" cy="26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h6.googleusercontent.com/B42EG273i-_rrJuFfmfv-eZdSigseLAtFZ0mxcBORAJuTP-BWJFbqkc0rXxlnwRaBim3MIxPWemBlP5I3xF6eG4FcFGHJILQ0GxGSOUK60HQhSyImHsdCx6aYttOhfciG3gffbj42yo">
            <a:extLst>
              <a:ext uri="{FF2B5EF4-FFF2-40B4-BE49-F238E27FC236}">
                <a16:creationId xmlns:a16="http://schemas.microsoft.com/office/drawing/2014/main" id="{56DC0B3E-4D25-4957-94DB-B7261EE9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4842" flipH="1">
            <a:off x="480435" y="538500"/>
            <a:ext cx="992926" cy="22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s://lh6.googleusercontent.com/B42EG273i-_rrJuFfmfv-eZdSigseLAtFZ0mxcBORAJuTP-BWJFbqkc0rXxlnwRaBim3MIxPWemBlP5I3xF6eG4FcFGHJILQ0GxGSOUK60HQhSyImHsdCx6aYttOhfciG3gffbj42yo">
            <a:extLst>
              <a:ext uri="{FF2B5EF4-FFF2-40B4-BE49-F238E27FC236}">
                <a16:creationId xmlns:a16="http://schemas.microsoft.com/office/drawing/2014/main" id="{EAAEA310-C2A4-439A-B9C7-E0336E24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1202" flipH="1">
            <a:off x="2360537" y="347986"/>
            <a:ext cx="666583" cy="15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EB33E-0447-4208-A360-E016D1BDF9DA}"/>
              </a:ext>
            </a:extLst>
          </p:cNvPr>
          <p:cNvSpPr txBox="1"/>
          <p:nvPr/>
        </p:nvSpPr>
        <p:spPr>
          <a:xfrm>
            <a:off x="2114835" y="353036"/>
            <a:ext cx="7962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DPKindergarten" panose="02000603000000000000" pitchFamily="2" charset="0"/>
              </a:rPr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6E68C-324D-4F6A-A84C-EADBA6E444FC}"/>
              </a:ext>
            </a:extLst>
          </p:cNvPr>
          <p:cNvSpPr txBox="1"/>
          <p:nvPr/>
        </p:nvSpPr>
        <p:spPr>
          <a:xfrm>
            <a:off x="1620741" y="845660"/>
            <a:ext cx="89141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2800" b="1" dirty="0">
                <a:latin typeface="KG First Time In Forever" panose="02000506000000020003" pitchFamily="2" charset="0"/>
              </a:rPr>
              <a:t>Email- thorpe@leonschools.net</a:t>
            </a:r>
          </a:p>
          <a:p>
            <a:pPr algn="ctr"/>
            <a:r>
              <a:rPr lang="en-US" sz="2800" b="1" dirty="0">
                <a:latin typeface="KG First Time In Forever" panose="02000506000000020003" pitchFamily="2" charset="0"/>
              </a:rPr>
              <a:t>Phone number- 850-921-1265</a:t>
            </a:r>
          </a:p>
          <a:p>
            <a:pPr algn="ctr"/>
            <a:r>
              <a:rPr lang="en-US" sz="2800" b="1" dirty="0">
                <a:latin typeface="KG First Time In Forever" panose="02000506000000020003" pitchFamily="2" charset="0"/>
              </a:rPr>
              <a:t>Please send any important notes in your </a:t>
            </a:r>
          </a:p>
          <a:p>
            <a:pPr algn="ctr"/>
            <a:r>
              <a:rPr lang="en-US" sz="2800" b="1" dirty="0">
                <a:latin typeface="KG First Time In Forever" panose="02000506000000020003" pitchFamily="2" charset="0"/>
              </a:rPr>
              <a:t>child’s Friday folder.</a:t>
            </a:r>
          </a:p>
          <a:p>
            <a:pPr algn="ctr"/>
            <a:endParaRPr lang="en-US" sz="28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2800" b="1" dirty="0">
                <a:latin typeface="KG First Time In Forever" panose="02000506000000020003" pitchFamily="2" charset="0"/>
              </a:rPr>
              <a:t>Ways to Stay Connected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>
                <a:latin typeface="KG First Time In Forever" panose="02000506000000020003" pitchFamily="2" charset="0"/>
              </a:rPr>
              <a:t>KLES Listserv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>
                <a:latin typeface="KG First Time In Forever" panose="02000506000000020003" pitchFamily="2" charset="0"/>
              </a:rPr>
              <a:t>Facebook “Principal Brenda Wagner”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>
                <a:latin typeface="KG First Time In Forever" panose="02000506000000020003" pitchFamily="2" charset="0"/>
              </a:rPr>
              <a:t>Instagram #Killearnlakeselementary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>
                <a:latin typeface="KG First Time In Forever" panose="02000506000000020003" pitchFamily="2" charset="0"/>
              </a:rPr>
              <a:t>PTO Facebook-page Killearn Lakes Elementary School PTO </a:t>
            </a:r>
            <a:br>
              <a:rPr lang="en-US" sz="2800" b="1" dirty="0">
                <a:latin typeface="KG First Time In Forever" panose="02000506000000020003" pitchFamily="2" charset="0"/>
              </a:rPr>
            </a:br>
            <a:endParaRPr lang="en-US" sz="2800" b="1" dirty="0">
              <a:latin typeface="KG First Time In Forever" panose="02000506000000020003" pitchFamily="2" charset="0"/>
            </a:endParaRPr>
          </a:p>
        </p:txBody>
      </p:sp>
      <p:pic>
        <p:nvPicPr>
          <p:cNvPr id="8196" name="Picture 4" descr="https://lh4.googleusercontent.com/gEIoL1c1OW5RLnEI6BTdU5zHN9rnKqvve9mKgmn8J9ZMEN9u6W3DtBScM-zpl8zouI9rhzOPxJakqJgE5_8_niBVjxI_2JtkOCIFB8nu7bpm6qvelgec3JMubWm5Nzf2d-UHQTXqU4Q">
            <a:extLst>
              <a:ext uri="{FF2B5EF4-FFF2-40B4-BE49-F238E27FC236}">
                <a16:creationId xmlns:a16="http://schemas.microsoft.com/office/drawing/2014/main" id="{8872E4FD-4E8A-48DD-BB66-AA34D30B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20" y="631142"/>
            <a:ext cx="997106" cy="17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C3FBC-449C-408A-889F-9AC02E5C8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3" y="2836407"/>
            <a:ext cx="2458373" cy="24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1BF37B15-F950-4503-A8E3-8102398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0" y="5733573"/>
            <a:ext cx="12192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36CD9-EA71-4634-BA6C-705853C68F1F}"/>
              </a:ext>
            </a:extLst>
          </p:cNvPr>
          <p:cNvSpPr txBox="1"/>
          <p:nvPr/>
        </p:nvSpPr>
        <p:spPr>
          <a:xfrm>
            <a:off x="914400" y="184604"/>
            <a:ext cx="1080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DPKindergarten" panose="02000603000000000000" pitchFamily="2" charset="0"/>
              </a:rPr>
              <a:t>		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CD00E-AA3B-4467-AFA8-77DCDCB3BF2D}"/>
              </a:ext>
            </a:extLst>
          </p:cNvPr>
          <p:cNvSpPr txBox="1"/>
          <p:nvPr/>
        </p:nvSpPr>
        <p:spPr>
          <a:xfrm>
            <a:off x="469176" y="1107934"/>
            <a:ext cx="75099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Thank you so much for stopping by, and please do not hesitate to reach out if you have any questions or concerns! </a:t>
            </a:r>
          </a:p>
          <a:p>
            <a:pPr algn="ctr"/>
            <a:r>
              <a:rPr lang="en-US" sz="3600" dirty="0">
                <a:latin typeface="KG First Time In Forever" panose="02000506000000020003" pitchFamily="2" charset="0"/>
              </a:rPr>
              <a:t>I can’t wait to “RIDE” into First Grade with you!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DAC16-BBA0-4BAB-94D7-75A4DEB27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1" y="3675331"/>
            <a:ext cx="2752785" cy="27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5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31C44C73-E538-40C6-8159-9308E408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NTEyA2jewVLifUCflR2ecsBGKNKI3bAyCm0Q9oVruOY88EIaDiZ0ZY3jjqP1_1Rvqa1zmtC99-cIZAGNx_BUIVkdaA0sy3ZWdVRqxP-v3KwdRFb-1iNOk_dljR0E00_dAppRrLvFOqs">
            <a:extLst>
              <a:ext uri="{FF2B5EF4-FFF2-40B4-BE49-F238E27FC236}">
                <a16:creationId xmlns:a16="http://schemas.microsoft.com/office/drawing/2014/main" id="{3B424E84-4C0D-4870-B991-29910D88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3" y="3656434"/>
            <a:ext cx="2645997" cy="28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192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C2016-33E0-4CA2-9162-FFB0757AF866}"/>
              </a:ext>
            </a:extLst>
          </p:cNvPr>
          <p:cNvSpPr txBox="1"/>
          <p:nvPr/>
        </p:nvSpPr>
        <p:spPr>
          <a:xfrm>
            <a:off x="501581" y="204169"/>
            <a:ext cx="94941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risten ITC" panose="03050502040202030202" pitchFamily="66" charset="0"/>
                <a:cs typeface="Cavolini" panose="020B0502040204020203" pitchFamily="66" charset="0"/>
              </a:rPr>
              <a:t>On the Ride to Success at KLES! </a:t>
            </a:r>
          </a:p>
          <a:p>
            <a:pPr algn="ctr"/>
            <a:r>
              <a:rPr lang="en-US" sz="6000" dirty="0">
                <a:latin typeface="Kristen ITC" panose="03050502040202030202" pitchFamily="66" charset="0"/>
                <a:cs typeface="Cavolini" panose="020B0502040204020203" pitchFamily="66" charset="0"/>
              </a:rPr>
              <a:t>Mrs. Thorp</a:t>
            </a:r>
          </a:p>
          <a:p>
            <a:pPr algn="ctr"/>
            <a:r>
              <a:rPr lang="en-US" sz="6000" dirty="0">
                <a:latin typeface="Kristen ITC" panose="03050502040202030202" pitchFamily="66" charset="0"/>
                <a:cs typeface="Cavolini" panose="020B0502040204020203" pitchFamily="66" charset="0"/>
              </a:rPr>
              <a:t>First Grade</a:t>
            </a:r>
          </a:p>
          <a:p>
            <a:pPr algn="ctr"/>
            <a:r>
              <a:rPr lang="en-US" sz="6000" dirty="0">
                <a:latin typeface="Kristen ITC" panose="03050502040202030202" pitchFamily="66" charset="0"/>
                <a:cs typeface="Cavolini" panose="020B0502040204020203" pitchFamily="66" charset="0"/>
              </a:rPr>
              <a:t>Rm. 514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A5ACC-2ED9-49A1-8BD1-02FE1A1AF1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0" y="2892401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504030" y="417540"/>
            <a:ext cx="11210192" cy="59682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Meet Mrs. Eichenlaub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C8207-D758-4528-934A-4EEAEB900000}"/>
              </a:ext>
            </a:extLst>
          </p:cNvPr>
          <p:cNvSpPr txBox="1"/>
          <p:nvPr/>
        </p:nvSpPr>
        <p:spPr>
          <a:xfrm>
            <a:off x="4237018" y="491837"/>
            <a:ext cx="723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Meet Mrs. Thorp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66A9A-6A7B-4EB2-8217-3FFDEDD4E444}"/>
              </a:ext>
            </a:extLst>
          </p:cNvPr>
          <p:cNvSpPr txBox="1"/>
          <p:nvPr/>
        </p:nvSpPr>
        <p:spPr>
          <a:xfrm>
            <a:off x="4257853" y="1397653"/>
            <a:ext cx="70854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G First Time In Forever" panose="02000506000000020003" pitchFamily="2" charset="0"/>
              </a:rPr>
              <a:t>My name is Ellen Thorp. I am very excited to begin my fifth year as a KLES Leprechaun and 19</a:t>
            </a:r>
            <a:r>
              <a:rPr lang="en-US" sz="2200" baseline="30000" dirty="0">
                <a:latin typeface="KG First Time In Forever" panose="02000506000000020003" pitchFamily="2" charset="0"/>
              </a:rPr>
              <a:t>th</a:t>
            </a:r>
            <a:r>
              <a:rPr lang="en-US" sz="2200" dirty="0">
                <a:latin typeface="KG First Time In Forever" panose="02000506000000020003" pitchFamily="2" charset="0"/>
              </a:rPr>
              <a:t> overall with Leon County. I am from Florida and moved to Tallahassee, FL in 1998 to attend FSU for Elementary Education. I am married to my snazzy husband, Mark, whom I met in college and we have three amazing children: Joshua, who attends FSU, Nathan, who is in Middle School, and Jacob, who is a here at KLES </a:t>
            </a:r>
            <a:r>
              <a:rPr lang="en-US" sz="2200" dirty="0">
                <a:latin typeface="KG First Time In Forever" panose="02000506000000020003" pitchFamily="2" charset="0"/>
                <a:sym typeface="Wingdings" panose="05000000000000000000" pitchFamily="2" charset="2"/>
              </a:rPr>
              <a:t></a:t>
            </a:r>
            <a:r>
              <a:rPr lang="en-US" sz="2200" dirty="0">
                <a:latin typeface="KG First Time In Forever" panose="02000506000000020003" pitchFamily="2" charset="0"/>
              </a:rPr>
              <a:t> They are so much fun and always have me running them to a sport!</a:t>
            </a:r>
          </a:p>
          <a:p>
            <a:r>
              <a:rPr lang="en-US" sz="2200" dirty="0">
                <a:latin typeface="KG First Time In Forever" panose="02000506000000020003" pitchFamily="2" charset="0"/>
              </a:rPr>
              <a:t>     </a:t>
            </a:r>
          </a:p>
          <a:p>
            <a:r>
              <a:rPr lang="en-US" sz="2200" dirty="0">
                <a:latin typeface="KG First Time In Forever" panose="02000506000000020003" pitchFamily="2" charset="0"/>
              </a:rPr>
              <a:t>I am very excited about this school year. It's going to be a year of fun, learning, and lots of adventures. I can't wait to see what the year has in store for us!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FEEC1-9D95-4755-8386-301539C31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4" y="1254463"/>
            <a:ext cx="3574357" cy="45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31C44C73-E538-40C6-8159-9308E408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h5.googleusercontent.com/eBKC_6un_u7f1G_OQLmTD727mahYjHZgjuhXaNPQeAHpRhfepkZPrlSAoyHg27rQatQYScXRxtRzqUsMHn7vwiLbo1nw1mXtlWYbLE3MlQOg9Fcc436PIPOJsiT1jSvjMS0e3UdIh0s">
            <a:extLst>
              <a:ext uri="{FF2B5EF4-FFF2-40B4-BE49-F238E27FC236}">
                <a16:creationId xmlns:a16="http://schemas.microsoft.com/office/drawing/2014/main" id="{27A283B3-32C8-4D6E-9B74-D576D67A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" y="3086760"/>
            <a:ext cx="1709517" cy="33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NTEyA2jewVLifUCflR2ecsBGKNKI3bAyCm0Q9oVruOY88EIaDiZ0ZY3jjqP1_1Rvqa1zmtC99-cIZAGNx_BUIVkdaA0sy3ZWdVRqxP-v3KwdRFb-1iNOk_dljR0E00_dAppRrLvFOqs">
            <a:extLst>
              <a:ext uri="{FF2B5EF4-FFF2-40B4-BE49-F238E27FC236}">
                <a16:creationId xmlns:a16="http://schemas.microsoft.com/office/drawing/2014/main" id="{3B424E84-4C0D-4870-B991-29910D88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23" y="3656434"/>
            <a:ext cx="2645997" cy="28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6704"/>
            <a:ext cx="12192000" cy="11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4BDDD7-361C-4EFB-8CFF-63DC45283DBC}"/>
              </a:ext>
            </a:extLst>
          </p:cNvPr>
          <p:cNvSpPr txBox="1"/>
          <p:nvPr/>
        </p:nvSpPr>
        <p:spPr>
          <a:xfrm>
            <a:off x="2859110" y="394418"/>
            <a:ext cx="690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DPKindergarten" panose="02000603000000000000" pitchFamily="2" charset="0"/>
              </a:rPr>
              <a:t>Education &amp; Experience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7BADE-7D73-4019-91C2-547B87A02559}"/>
              </a:ext>
            </a:extLst>
          </p:cNvPr>
          <p:cNvSpPr txBox="1"/>
          <p:nvPr/>
        </p:nvSpPr>
        <p:spPr>
          <a:xfrm>
            <a:off x="1784605" y="1307608"/>
            <a:ext cx="64687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First Time In Forever" panose="02000506000000020003" pitchFamily="2" charset="0"/>
              </a:rPr>
              <a:t>My love for teaching began in Regular Education in 2003 (really way before, but that’s what my degree says) where I discovered my love for the Inclusion model with ESE students. I’ve spent most of my time in PreK-First grade with a year I’ll never forget teaching Middle School!!!</a:t>
            </a:r>
          </a:p>
          <a:p>
            <a:endParaRPr lang="en-US" sz="2400" b="1" dirty="0">
              <a:latin typeface="KG First Time In Forever" panose="02000506000000020003" pitchFamily="2" charset="0"/>
            </a:endParaRPr>
          </a:p>
          <a:p>
            <a:r>
              <a:rPr lang="en-US" sz="2400" b="1" dirty="0">
                <a:latin typeface="KG First Time In Forever" panose="02000506000000020003" pitchFamily="2" charset="0"/>
              </a:rPr>
              <a:t>B.S. in Elementary Education 2003</a:t>
            </a:r>
          </a:p>
          <a:p>
            <a:r>
              <a:rPr lang="en-US" sz="2400" b="1" dirty="0">
                <a:latin typeface="KG First Time In Forever" panose="02000506000000020003" pitchFamily="2" charset="0"/>
              </a:rPr>
              <a:t>Early Childhood 2009 </a:t>
            </a:r>
          </a:p>
          <a:p>
            <a:r>
              <a:rPr lang="en-US" sz="2400" b="1" dirty="0">
                <a:latin typeface="KG First Time In Forever" panose="02000506000000020003" pitchFamily="2" charset="0"/>
              </a:rPr>
              <a:t>Exceptional Education 2012</a:t>
            </a:r>
          </a:p>
          <a:p>
            <a:r>
              <a:rPr lang="en-US" sz="2400" b="1" dirty="0">
                <a:latin typeface="KG First Time In Forever" panose="02000506000000020003" pitchFamily="2" charset="0"/>
              </a:rPr>
              <a:t>Reading endorsement</a:t>
            </a:r>
          </a:p>
          <a:p>
            <a:r>
              <a:rPr lang="en-US" sz="2400" b="1" dirty="0">
                <a:latin typeface="KG First Time In Forever" panose="02000506000000020003" pitchFamily="2" charset="0"/>
              </a:rPr>
              <a:t>ESOL endorsement</a:t>
            </a:r>
          </a:p>
          <a:p>
            <a:r>
              <a:rPr lang="en-US" sz="2400" b="1" dirty="0">
                <a:latin typeface="KG First Time In Forever" panose="02000506000000020003" pitchFamily="2" charset="0"/>
              </a:rPr>
              <a:t>Ongoing Professional 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5F582-83C5-4729-8BC1-682AE5F89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" y="3429000"/>
            <a:ext cx="1582243" cy="15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490904" y="903415"/>
            <a:ext cx="11210192" cy="5509693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23A6E-3C7D-41EB-851D-000906E4502C}"/>
              </a:ext>
            </a:extLst>
          </p:cNvPr>
          <p:cNvSpPr txBox="1"/>
          <p:nvPr/>
        </p:nvSpPr>
        <p:spPr>
          <a:xfrm>
            <a:off x="2082030" y="777241"/>
            <a:ext cx="877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0B258-EE74-4D4C-BCC4-DE99B738AF3F}"/>
              </a:ext>
            </a:extLst>
          </p:cNvPr>
          <p:cNvSpPr txBox="1"/>
          <p:nvPr/>
        </p:nvSpPr>
        <p:spPr>
          <a:xfrm>
            <a:off x="2450203" y="-87682"/>
            <a:ext cx="7087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 </a:t>
            </a:r>
            <a:r>
              <a:rPr lang="en-US" sz="5400" dirty="0">
                <a:latin typeface="KG First Time In Forever" panose="02000506000000020003" pitchFamily="2" charset="0"/>
              </a:rPr>
              <a:t>Health &amp; Safety</a:t>
            </a:r>
            <a:endParaRPr lang="en-US" sz="5400" dirty="0"/>
          </a:p>
        </p:txBody>
      </p:sp>
      <p:pic>
        <p:nvPicPr>
          <p:cNvPr id="1028" name="Picture 4" descr="https://attachments.office.net/owa/thorpe%40leonschools.net/service.svc/s/GetAttachmentThumbnail?id=AAMkADczMzYxYzgzLWRhOWMtNGY5Ny05ZTBlLTNhN2QwOTg5YzQxZgBGAAAAAACgaQsqGpQvTIFknQzZaI5BBwB6thm7BPyOQq2ARnD2vnTpAAAAXcBkAADYaY3If35KRZaHHoIqstCKAAdSnd5gAAABEgAQAAiO4SI7Rq1BvSzCP0iAcUk%3D&amp;thumbnailType=2&amp;token=eyJhbGciOiJSUzI1NiIsImtpZCI6IjMwODE3OUNFNUY0QjUyRTc4QjJEQjg5NjZCQUY0RUNDMzcyN0FFRUUiLCJ0eXAiOiJKV1QiLCJ4NXQiOiJNSUY1emw5TFV1ZUxMYmlXYTY5T3pEY25ydTQifQ.eyJvcmlnaW4iOiJodHRwczovL291dGxvb2sub2ZmaWNlLmNvbSIsInVjIjoiZWI5YzZhMTEzMmUyNDNhOTlhYTdiNzMxODUyOTA1M2EiLCJzaWduaW5fc3RhdGUiOiJbXCJpbmtub3dubnR3a1wiXSIsInZlciI6IkV4Y2hhbmdlLkNhbGxiYWNrLlYxIiwiYXBwY3R4c2VuZGVyIjoiT3dhRG93bmxvYWRANjkyOTJhZGItYTcyYS00NTM3LWFhMjQtZDY3YTZmNTY0MmJjIiwiaXNzcmluZyI6IldXIiwiYXBwY3R4Ijoie1wibXNleGNocHJvdFwiOlwib3dhXCIsXCJwdWlkXCI6XCIxMTUzNzY1OTMxNzI5NDE4NDk3XCIsXCJzY29wZVwiOlwiT3dhRG93bmxvYWRcIixcIm9pZFwiOlwiNWU3ZGQzODUtOTdlYi00YTYzLTk0NGYtOTJjYzQ3Y2E3OTFmXCIsXCJwcmltYXJ5c2lkXCI6XCJTLTEtNS0yMS01ODA3OTEwMDItOTMyOTExMjk1LTMwMTI2MzExMTAtNTQzMTAxNVwifSIsIm5iZiI6MTYzMDUyMDI1OSwiZXhwIjoxNjMwNTIwODU5LCJpc3MiOiIwMDAwMDAwMi0wMDAwLTBmZjEtY2UwMC0wMDAwMDAwMDAwMDBANjkyOTJhZGItYTcyYS00NTM3LWFhMjQtZDY3YTZmNTY0MmJjIiwiYXVkIjoiMDAwMDAwMDItMDAwMC0wZmYxLWNlMDAtMDAwMDAwMDAwMDAwL2F0dGFjaG1lbnRzLm9mZmljZS5uZXRANjkyOTJhZGItYTcyYS00NTM3LWFhMjQtZDY3YTZmNTY0MmJjIiwiaGFwcCI6Im93YSJ9.QwFOfHwGok-fskSL5U_820MgtKw6ZmfKSOOVxL1hE-6V54Oy-YB_3uAtu00L0A-LJwBA7CEwVVkTw_-T4u1Gwd-pi15Mg7vk2z8NWEu0G5Ay5fWmABa2LgnWexwE0rdk70p39DJt6DeLRb4AXF_B6Le7GjGXCc7MQaHpvfHjbeVDZ84HJ4dtEGY-lUA-ln8XVb--LPXhk8WcBW-zA9DkJuxEAkEbXr6JwPHdn16XyJxLHTKBfSfY3FZujv2wgXdI6hYnueBP1Nzr9LTyBEY6gnGQxHVjqanP1tiyoSz_nlQjOw0Y6EqG2S4ULn3uqAB2Q5EbGFp8cUKTp99UTg9Jmg&amp;X-OWA-CANARY=GpQtAg1enEyjLx7yPzzyFWDaa9l0bdkYzHZ7-b2QQ4MfNOou4ehsFJgij8eBxm8tStyboQ71suE.&amp;owa=outlook.office.com&amp;scriptVer=20210823004.06&amp;animation=true">
            <a:extLst>
              <a:ext uri="{FF2B5EF4-FFF2-40B4-BE49-F238E27FC236}">
                <a16:creationId xmlns:a16="http://schemas.microsoft.com/office/drawing/2014/main" id="{113E2464-007F-44AC-B122-C7FEDF84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8" y="1710605"/>
            <a:ext cx="3228032" cy="44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02C62-D2C0-4AEC-B5CC-78F559F08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70" y="1631470"/>
            <a:ext cx="7047830" cy="45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490904" y="444891"/>
            <a:ext cx="11210192" cy="596821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23A6E-3C7D-41EB-851D-000906E4502C}"/>
              </a:ext>
            </a:extLst>
          </p:cNvPr>
          <p:cNvSpPr txBox="1"/>
          <p:nvPr/>
        </p:nvSpPr>
        <p:spPr>
          <a:xfrm>
            <a:off x="2082030" y="777241"/>
            <a:ext cx="877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0B258-EE74-4D4C-BCC4-DE99B738AF3F}"/>
              </a:ext>
            </a:extLst>
          </p:cNvPr>
          <p:cNvSpPr txBox="1"/>
          <p:nvPr/>
        </p:nvSpPr>
        <p:spPr>
          <a:xfrm>
            <a:off x="1562259" y="572824"/>
            <a:ext cx="885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5400" dirty="0">
                <a:latin typeface="KG First Time In Forever" panose="02000506000000020003" pitchFamily="2" charset="0"/>
              </a:rPr>
              <a:t>Health &amp; Safety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A35C4-DC46-49C8-AC37-1BBCE32EC6ED}"/>
              </a:ext>
            </a:extLst>
          </p:cNvPr>
          <p:cNvSpPr txBox="1"/>
          <p:nvPr/>
        </p:nvSpPr>
        <p:spPr>
          <a:xfrm>
            <a:off x="1062565" y="1675540"/>
            <a:ext cx="9975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</a:rPr>
              <a:t>Frequent hand washing and classroom sanitation done regularly throughout the day.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</a:rPr>
              <a:t>Masks are required when indoors, per our county.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</a:rPr>
              <a:t>Students will receive mask breaks as determined by the teacher’s schedule.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</a:rPr>
              <a:t>If your child exhibits any sign of illness, please keep your child home to rest and get better. Any student with a fever of a 100.0 is required to stay home until fever free for 48 hours without the aide of a fever reducing medication (Tylenol, Motrin, etc.)</a:t>
            </a:r>
          </a:p>
        </p:txBody>
      </p:sp>
    </p:spTree>
    <p:extLst>
      <p:ext uri="{BB962C8B-B14F-4D97-AF65-F5344CB8AC3E}">
        <p14:creationId xmlns:p14="http://schemas.microsoft.com/office/powerpoint/2010/main" val="41176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483910" y="419097"/>
            <a:ext cx="11210192" cy="5968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2" descr="https://lh4.googleusercontent.com/NTEyA2jewVLifUCflR2ecsBGKNKI3bAyCm0Q9oVruOY88EIaDiZ0ZY3jjqP1_1Rvqa1zmtC99-cIZAGNx_BUIVkdaA0sy3ZWdVRqxP-v3KwdRFb-1iNOk_dljR0E00_dAppRrLvFOqs">
            <a:extLst>
              <a:ext uri="{FF2B5EF4-FFF2-40B4-BE49-F238E27FC236}">
                <a16:creationId xmlns:a16="http://schemas.microsoft.com/office/drawing/2014/main" id="{09089F75-F19E-4531-916F-610226AE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"/>
          <a:stretch/>
        </p:blipFill>
        <p:spPr bwMode="auto">
          <a:xfrm>
            <a:off x="8178205" y="3782420"/>
            <a:ext cx="2645997" cy="26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h6.googleusercontent.com/B42EG273i-_rrJuFfmfv-eZdSigseLAtFZ0mxcBORAJuTP-BWJFbqkc0rXxlnwRaBim3MIxPWemBlP5I3xF6eG4FcFGHJILQ0GxGSOUK60HQhSyImHsdCx6aYttOhfciG3gffbj42yo">
            <a:extLst>
              <a:ext uri="{FF2B5EF4-FFF2-40B4-BE49-F238E27FC236}">
                <a16:creationId xmlns:a16="http://schemas.microsoft.com/office/drawing/2014/main" id="{56DC0B3E-4D25-4957-94DB-B7261EE9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4842" flipH="1">
            <a:off x="480435" y="538500"/>
            <a:ext cx="992926" cy="22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s://lh6.googleusercontent.com/B42EG273i-_rrJuFfmfv-eZdSigseLAtFZ0mxcBORAJuTP-BWJFbqkc0rXxlnwRaBim3MIxPWemBlP5I3xF6eG4FcFGHJILQ0GxGSOUK60HQhSyImHsdCx6aYttOhfciG3gffbj42yo">
            <a:extLst>
              <a:ext uri="{FF2B5EF4-FFF2-40B4-BE49-F238E27FC236}">
                <a16:creationId xmlns:a16="http://schemas.microsoft.com/office/drawing/2014/main" id="{EAAEA310-C2A4-439A-B9C7-E0336E24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1202" flipH="1">
            <a:off x="2360537" y="347986"/>
            <a:ext cx="666583" cy="15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EB33E-0447-4208-A360-E016D1BDF9DA}"/>
              </a:ext>
            </a:extLst>
          </p:cNvPr>
          <p:cNvSpPr txBox="1"/>
          <p:nvPr/>
        </p:nvSpPr>
        <p:spPr>
          <a:xfrm>
            <a:off x="3183231" y="754176"/>
            <a:ext cx="7962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DPKindergarten" panose="02000603000000000000" pitchFamily="2" charset="0"/>
              </a:rPr>
              <a:t>Our First Grade Day at KLES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6E68C-324D-4F6A-A84C-EADBA6E444FC}"/>
              </a:ext>
            </a:extLst>
          </p:cNvPr>
          <p:cNvSpPr txBox="1"/>
          <p:nvPr/>
        </p:nvSpPr>
        <p:spPr>
          <a:xfrm>
            <a:off x="2040428" y="1484942"/>
            <a:ext cx="76459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</a:rPr>
              <a:t>Morning Meeting/Calendar/Social Emotional Learning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 ELA/SS Whole Group 	     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 Snack/Bathroom Break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 Workshop Centers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 Special Area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 Lunch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Math</a:t>
            </a:r>
          </a:p>
          <a:p>
            <a:pPr algn="ctr"/>
            <a:r>
              <a:rPr lang="en-US" sz="2800" dirty="0">
                <a:latin typeface="KG First Time In Forever" panose="02000506000000020003" pitchFamily="2" charset="0"/>
              </a:rPr>
              <a:t> Recess</a:t>
            </a:r>
          </a:p>
          <a:p>
            <a:pPr algn="ctr"/>
            <a:r>
              <a:rPr lang="en-US" sz="2800" dirty="0">
                <a:latin typeface="KG First Time In Forever" panose="02000506000000020003" pitchFamily="2" charset="0"/>
              </a:rPr>
              <a:t> Science/SS Whole Group</a:t>
            </a:r>
            <a:br>
              <a:rPr lang="en-US" sz="2800" dirty="0">
                <a:latin typeface="KG First Time In Forever" panose="02000506000000020003" pitchFamily="2" charset="0"/>
              </a:rPr>
            </a:br>
            <a:r>
              <a:rPr lang="en-US" sz="2800" dirty="0">
                <a:latin typeface="KG First Time In Forever" panose="02000506000000020003" pitchFamily="2" charset="0"/>
              </a:rPr>
              <a:t>Wrap Up/Dismissal</a:t>
            </a:r>
            <a:br>
              <a:rPr lang="en-US" sz="2800" b="1" dirty="0">
                <a:latin typeface="KG First Time In Forever" panose="02000506000000020003" pitchFamily="2" charset="0"/>
              </a:rPr>
            </a:br>
            <a:endParaRPr lang="en-US" sz="2800" b="1" dirty="0">
              <a:latin typeface="KG First Time In Forever" panose="02000506000000020003" pitchFamily="2" charset="0"/>
            </a:endParaRPr>
          </a:p>
        </p:txBody>
      </p:sp>
      <p:pic>
        <p:nvPicPr>
          <p:cNvPr id="8196" name="Picture 4" descr="https://lh4.googleusercontent.com/gEIoL1c1OW5RLnEI6BTdU5zHN9rnKqvve9mKgmn8J9ZMEN9u6W3DtBScM-zpl8zouI9rhzOPxJakqJgE5_8_niBVjxI_2JtkOCIFB8nu7bpm6qvelgec3JMubWm5Nzf2d-UHQTXqU4Q">
            <a:extLst>
              <a:ext uri="{FF2B5EF4-FFF2-40B4-BE49-F238E27FC236}">
                <a16:creationId xmlns:a16="http://schemas.microsoft.com/office/drawing/2014/main" id="{8872E4FD-4E8A-48DD-BB66-AA34D30B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20" y="631142"/>
            <a:ext cx="997106" cy="17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569CA-00DE-4EA2-8B7F-43201F744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0" y="231894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h6.googleusercontent.com/IL7zZUrtd7a5g_6Im1Fx0zi1cxpMPfEgKU7oAsUeHqyNKuUhx76XjcKAfvdu-As2wdQwjsdrA85D9wBX0A2u6FRZBBfZP0Pd27b2bo7smWqHj9BwFhZhx8UvVnOc2vBwAyCk97NWHn0">
            <a:extLst>
              <a:ext uri="{FF2B5EF4-FFF2-40B4-BE49-F238E27FC236}">
                <a16:creationId xmlns:a16="http://schemas.microsoft.com/office/drawing/2014/main" id="{B8E621E3-5784-4D04-A0C3-BA31A8A4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9" y="-45952"/>
            <a:ext cx="2989673" cy="29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D8C8F7-CFC6-4147-910D-2034B25B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4" y="92944"/>
            <a:ext cx="3345430" cy="20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0a0Wd_AhXitTmSI7rjgXfr6SUmDkIASRmzxfA3aYvBXGSwr1WhWGvsXMxwQhJBdXWpjx84Rh0ovWg9HU8GU9K_8sMPedVA0his_AM0vQKThnQ7QaeHHku--U_pYOwTRBf07s9gZeiQQ">
            <a:extLst>
              <a:ext uri="{FF2B5EF4-FFF2-40B4-BE49-F238E27FC236}">
                <a16:creationId xmlns:a16="http://schemas.microsoft.com/office/drawing/2014/main" id="{97389C70-BBFD-4284-8A0D-46F47F5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27" y="1622195"/>
            <a:ext cx="4620113" cy="52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Ymef1QEcSkxMmBKrrO2A57t89P4XjhEVAkpLrrYccIxU5gbyP9juHSieEy-uXpwcnwsIcNT07hhJ6OYP0DHKelsz-cUVxdaI3AaKgW6YYNgYNlOjcCPmQ8sl8AW8_59wYEtMecWZSeI">
            <a:extLst>
              <a:ext uri="{FF2B5EF4-FFF2-40B4-BE49-F238E27FC236}">
                <a16:creationId xmlns:a16="http://schemas.microsoft.com/office/drawing/2014/main" id="{2651FC47-22EB-4676-9524-10CEBD3B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7" y="2824577"/>
            <a:ext cx="3419475" cy="34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F00DB888-B4BD-4D9E-A060-F645548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2" y="81998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E49497E0-B725-4039-825C-B5DD375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" y="242250"/>
            <a:ext cx="2473561" cy="1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lh6.googleusercontent.com/GiiLVVHWevVuN2nlCByGaCIiBXqJxjNPaM3yuM2TjzqT1fSmQZ-JGl_I-rOXde4AwFF4GAYlRKe0eD-Jp5Igiuko6lPpCJ3nxcSwgMmy35LoCNKTThcGPftrjrmep4CK1FTrHYJP0rI">
            <a:extLst>
              <a:ext uri="{FF2B5EF4-FFF2-40B4-BE49-F238E27FC236}">
                <a16:creationId xmlns:a16="http://schemas.microsoft.com/office/drawing/2014/main" id="{4F67C394-F0F5-4C04-8A08-E2FBA67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4" y="646269"/>
            <a:ext cx="2952104" cy="18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NIZTo4vvogMx3pYEnsHsrykFpa_828SXkdL897MkMNAXlt2k5y0ZfeTunHZLLfo3_T5G-w8phxn9leNToUNJnzBK5hxNgUXdKI5WA3DSGG_BfnGqn22OH5waJhhnsuyTkPOPk7gmRaM">
            <a:extLst>
              <a:ext uri="{FF2B5EF4-FFF2-40B4-BE49-F238E27FC236}">
                <a16:creationId xmlns:a16="http://schemas.microsoft.com/office/drawing/2014/main" id="{8715EB13-46A2-4E2F-A3D3-207D75BF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192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0F7E5-5E7A-4515-8AE7-5358313C88E4}"/>
              </a:ext>
            </a:extLst>
          </p:cNvPr>
          <p:cNvSpPr txBox="1"/>
          <p:nvPr/>
        </p:nvSpPr>
        <p:spPr>
          <a:xfrm>
            <a:off x="2067501" y="362670"/>
            <a:ext cx="740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DPKindergarten" panose="02000603000000000000" pitchFamily="2" charset="0"/>
              </a:rPr>
              <a:t>ELA Curriculum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5670B-3A90-4DC2-89E7-7FD8C2A97269}"/>
              </a:ext>
            </a:extLst>
          </p:cNvPr>
          <p:cNvSpPr txBox="1"/>
          <p:nvPr/>
        </p:nvSpPr>
        <p:spPr>
          <a:xfrm>
            <a:off x="2310226" y="1286000"/>
            <a:ext cx="67848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>
                <a:latin typeface="KG First Time In Forever" panose="02000506000000020003" pitchFamily="2" charset="0"/>
              </a:rPr>
              <a:t>195 First Grade Sight Words</a:t>
            </a:r>
          </a:p>
          <a:p>
            <a:pPr marL="457200" indent="-457200">
              <a:buFontTx/>
              <a:buChar char="-"/>
            </a:pPr>
            <a:endParaRPr lang="en-US" sz="2800" b="1" dirty="0">
              <a:latin typeface="KG First Time In Forever" panose="0200050600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KG First Time In Forever" panose="02000506000000020003" pitchFamily="2" charset="0"/>
              </a:rPr>
              <a:t>Working through our new BEST standards</a:t>
            </a:r>
          </a:p>
          <a:p>
            <a:pPr marL="457200" indent="-457200">
              <a:buFontTx/>
              <a:buChar char="-"/>
            </a:pPr>
            <a:endParaRPr lang="en-US" sz="2800" b="1" dirty="0">
              <a:latin typeface="KG First Time In Forever" panose="0200050600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KG First Time In Forever" panose="02000506000000020003" pitchFamily="2" charset="0"/>
              </a:rPr>
              <a:t>Monthly STAR Early Literacy Tests</a:t>
            </a:r>
          </a:p>
          <a:p>
            <a:pPr marL="457200" indent="-457200">
              <a:buFontTx/>
              <a:buChar char="-"/>
            </a:pPr>
            <a:endParaRPr lang="en-US" sz="2800" b="1" dirty="0">
              <a:latin typeface="KG First Time In Forever" panose="0200050600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KG First Time In Forever" panose="02000506000000020003" pitchFamily="2" charset="0"/>
              </a:rPr>
              <a:t>i</a:t>
            </a:r>
            <a:r>
              <a:rPr lang="en-US" sz="2800" b="1" dirty="0">
                <a:latin typeface="KG First Time In Forever" panose="02000506000000020003" pitchFamily="2" charset="0"/>
              </a:rPr>
              <a:t>-Ready Reading</a:t>
            </a:r>
          </a:p>
          <a:p>
            <a:pPr marL="457200" indent="-457200">
              <a:buFontTx/>
              <a:buChar char="-"/>
            </a:pPr>
            <a:endParaRPr lang="en-US" sz="2800" b="1" dirty="0">
              <a:latin typeface="KG First Time In Forever" panose="0200050600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latin typeface="KG First Time In Forever" panose="02000506000000020003" pitchFamily="2" charset="0"/>
              </a:rPr>
              <a:t>Key Details and other </a:t>
            </a:r>
          </a:p>
          <a:p>
            <a:r>
              <a:rPr lang="en-US" sz="2800" b="1" dirty="0">
                <a:latin typeface="KG First Time In Forever" panose="02000506000000020003" pitchFamily="2" charset="0"/>
              </a:rPr>
              <a:t>	Comprehension Strategies</a:t>
            </a:r>
          </a:p>
          <a:p>
            <a:pPr marL="457200" indent="-457200">
              <a:buFontTx/>
              <a:buChar char="-"/>
            </a:pPr>
            <a:endParaRPr lang="en-US" sz="2800" b="1" dirty="0">
              <a:latin typeface="KG First Time In Forever" panose="02000506000000020003" pitchFamily="2" charset="0"/>
            </a:endParaRPr>
          </a:p>
          <a:p>
            <a:endParaRPr lang="en-US" sz="2800" b="1" dirty="0">
              <a:latin typeface="KG First Time In Forever" panose="02000506000000020003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</a:endParaRPr>
          </a:p>
          <a:p>
            <a:r>
              <a:rPr lang="en-US" sz="2400" b="1" dirty="0">
                <a:latin typeface="KG First Time In Forever" panose="02000506000000020003" pitchFamily="2" charset="0"/>
              </a:rPr>
              <a:t>              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4BB9-7E5B-465D-9CE6-34A60E44A614}"/>
              </a:ext>
            </a:extLst>
          </p:cNvPr>
          <p:cNvSpPr txBox="1"/>
          <p:nvPr/>
        </p:nvSpPr>
        <p:spPr>
          <a:xfrm>
            <a:off x="8437650" y="362670"/>
            <a:ext cx="352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First Time In Forever" panose="02000506000000020003" pitchFamily="2" charset="0"/>
                <a:ea typeface="+mn-ea"/>
                <a:cs typeface="+mn-cs"/>
              </a:rPr>
              <a:t>Taking pride and time to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First Time In Forever" panose="02000506000000020003" pitchFamily="2" charset="0"/>
                <a:ea typeface="+mn-ea"/>
                <a:cs typeface="+mn-cs"/>
              </a:rPr>
              <a:t>complete work to the best of their ability.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6E088-E1A6-44C9-BDEA-F8E664CE6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39" y="4348416"/>
            <a:ext cx="1502123" cy="15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10EFC9-E9E0-42C9-B06C-596D0DB3C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A069A4-B41F-4813-98BB-6D38998A86B3}"/>
              </a:ext>
            </a:extLst>
          </p:cNvPr>
          <p:cNvSpPr/>
          <p:nvPr/>
        </p:nvSpPr>
        <p:spPr>
          <a:xfrm>
            <a:off x="521274" y="434940"/>
            <a:ext cx="11210192" cy="59682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1B7C1E-3E87-4F42-837D-875B7E43054C}"/>
              </a:ext>
            </a:extLst>
          </p:cNvPr>
          <p:cNvSpPr/>
          <p:nvPr/>
        </p:nvSpPr>
        <p:spPr>
          <a:xfrm>
            <a:off x="2236766" y="11255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EFF1EB-943D-41FA-B22A-43C30CE28953}"/>
              </a:ext>
            </a:extLst>
          </p:cNvPr>
          <p:cNvSpPr/>
          <p:nvPr/>
        </p:nvSpPr>
        <p:spPr>
          <a:xfrm>
            <a:off x="2656454" y="961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A53B22-D97E-40B6-8B4E-F09947114F75}"/>
              </a:ext>
            </a:extLst>
          </p:cNvPr>
          <p:cNvSpPr/>
          <p:nvPr/>
        </p:nvSpPr>
        <p:spPr>
          <a:xfrm>
            <a:off x="3076141" y="9378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73A4C7-F9A2-4EDA-A5B7-1E97CE79E839}"/>
              </a:ext>
            </a:extLst>
          </p:cNvPr>
          <p:cNvSpPr/>
          <p:nvPr/>
        </p:nvSpPr>
        <p:spPr>
          <a:xfrm>
            <a:off x="935502" y="1447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574A7E-E11C-417F-91E8-D65E52D0B8F7}"/>
              </a:ext>
            </a:extLst>
          </p:cNvPr>
          <p:cNvSpPr/>
          <p:nvPr/>
        </p:nvSpPr>
        <p:spPr>
          <a:xfrm>
            <a:off x="1355190" y="1002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F615BF-336B-4107-B148-E91FA5B312F9}"/>
              </a:ext>
            </a:extLst>
          </p:cNvPr>
          <p:cNvSpPr/>
          <p:nvPr/>
        </p:nvSpPr>
        <p:spPr>
          <a:xfrm>
            <a:off x="1774877" y="9788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5BFDA3-D153-4D3D-8B22-A78E5057F3C6}"/>
              </a:ext>
            </a:extLst>
          </p:cNvPr>
          <p:cNvSpPr/>
          <p:nvPr/>
        </p:nvSpPr>
        <p:spPr>
          <a:xfrm>
            <a:off x="4813501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DB8FE3-DC04-4EC4-BE92-A34F3C13C479}"/>
              </a:ext>
            </a:extLst>
          </p:cNvPr>
          <p:cNvSpPr/>
          <p:nvPr/>
        </p:nvSpPr>
        <p:spPr>
          <a:xfrm>
            <a:off x="5233189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502FE4-8503-40FB-ADFD-38913B163E6E}"/>
              </a:ext>
            </a:extLst>
          </p:cNvPr>
          <p:cNvSpPr/>
          <p:nvPr/>
        </p:nvSpPr>
        <p:spPr>
          <a:xfrm>
            <a:off x="5652876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A4E4E3-5A15-4925-9A45-26A454BC480B}"/>
              </a:ext>
            </a:extLst>
          </p:cNvPr>
          <p:cNvSpPr/>
          <p:nvPr/>
        </p:nvSpPr>
        <p:spPr>
          <a:xfrm>
            <a:off x="3512237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148458-A730-4C0B-BEB6-C9A077C354BF}"/>
              </a:ext>
            </a:extLst>
          </p:cNvPr>
          <p:cNvSpPr/>
          <p:nvPr/>
        </p:nvSpPr>
        <p:spPr>
          <a:xfrm>
            <a:off x="3931925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2246B2-C92D-4FB1-AE04-8108D0EF0721}"/>
              </a:ext>
            </a:extLst>
          </p:cNvPr>
          <p:cNvSpPr/>
          <p:nvPr/>
        </p:nvSpPr>
        <p:spPr>
          <a:xfrm>
            <a:off x="4351612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346FF2-5F93-48C8-A30B-0D9CEFC9AD3C}"/>
              </a:ext>
            </a:extLst>
          </p:cNvPr>
          <p:cNvSpPr/>
          <p:nvPr/>
        </p:nvSpPr>
        <p:spPr>
          <a:xfrm>
            <a:off x="7369143" y="11020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4FF0F1-19FC-4C2B-9176-53EB88164FB7}"/>
              </a:ext>
            </a:extLst>
          </p:cNvPr>
          <p:cNvSpPr/>
          <p:nvPr/>
        </p:nvSpPr>
        <p:spPr>
          <a:xfrm>
            <a:off x="7788831" y="937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B3CDEE-531A-45BD-91F8-412365F3A4A3}"/>
              </a:ext>
            </a:extLst>
          </p:cNvPr>
          <p:cNvSpPr/>
          <p:nvPr/>
        </p:nvSpPr>
        <p:spPr>
          <a:xfrm>
            <a:off x="8208518" y="91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97DEE2-7121-4883-B2EB-ABB527660477}"/>
              </a:ext>
            </a:extLst>
          </p:cNvPr>
          <p:cNvSpPr/>
          <p:nvPr/>
        </p:nvSpPr>
        <p:spPr>
          <a:xfrm>
            <a:off x="6067879" y="1143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C2C5CC-B6FE-41FE-91D0-A35C5C60EAE3}"/>
              </a:ext>
            </a:extLst>
          </p:cNvPr>
          <p:cNvSpPr/>
          <p:nvPr/>
        </p:nvSpPr>
        <p:spPr>
          <a:xfrm>
            <a:off x="6487567" y="978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9B94C-BE8E-4124-B587-596D7BFC443F}"/>
              </a:ext>
            </a:extLst>
          </p:cNvPr>
          <p:cNvSpPr/>
          <p:nvPr/>
        </p:nvSpPr>
        <p:spPr>
          <a:xfrm>
            <a:off x="6907254" y="955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671DF7-FF64-443B-85B4-6ED9EA4F442C}"/>
              </a:ext>
            </a:extLst>
          </p:cNvPr>
          <p:cNvSpPr/>
          <p:nvPr/>
        </p:nvSpPr>
        <p:spPr>
          <a:xfrm>
            <a:off x="9945878" y="10785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0A73A-7EED-4F8E-AF06-90787DD25241}"/>
              </a:ext>
            </a:extLst>
          </p:cNvPr>
          <p:cNvSpPr/>
          <p:nvPr/>
        </p:nvSpPr>
        <p:spPr>
          <a:xfrm>
            <a:off x="10365566" y="9144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F25C0-9B92-4B71-8577-23654CDB4484}"/>
              </a:ext>
            </a:extLst>
          </p:cNvPr>
          <p:cNvSpPr/>
          <p:nvPr/>
        </p:nvSpPr>
        <p:spPr>
          <a:xfrm>
            <a:off x="10785253" y="11722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C8E554-D50F-49F7-AD2E-4C57F75AC24B}"/>
              </a:ext>
            </a:extLst>
          </p:cNvPr>
          <p:cNvSpPr/>
          <p:nvPr/>
        </p:nvSpPr>
        <p:spPr>
          <a:xfrm>
            <a:off x="8644614" y="11195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435AEF-E2DE-4A70-B88E-5EB79FB05B10}"/>
              </a:ext>
            </a:extLst>
          </p:cNvPr>
          <p:cNvSpPr/>
          <p:nvPr/>
        </p:nvSpPr>
        <p:spPr>
          <a:xfrm>
            <a:off x="9064302" y="955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A17582-B0AB-41B5-BDD9-E212B1CBE95B}"/>
              </a:ext>
            </a:extLst>
          </p:cNvPr>
          <p:cNvSpPr/>
          <p:nvPr/>
        </p:nvSpPr>
        <p:spPr>
          <a:xfrm>
            <a:off x="9483989" y="931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E46C13-870D-4292-9B7C-7C40BA15DA99}"/>
              </a:ext>
            </a:extLst>
          </p:cNvPr>
          <p:cNvSpPr/>
          <p:nvPr/>
        </p:nvSpPr>
        <p:spPr>
          <a:xfrm>
            <a:off x="2290701" y="653679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4C5DBF-8DDE-45EE-B543-EA2FECEF3C9B}"/>
              </a:ext>
            </a:extLst>
          </p:cNvPr>
          <p:cNvSpPr/>
          <p:nvPr/>
        </p:nvSpPr>
        <p:spPr>
          <a:xfrm>
            <a:off x="2710389" y="65203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DEE2C6-DAE5-4A0F-9A63-88CA9EBE24E6}"/>
              </a:ext>
            </a:extLst>
          </p:cNvPr>
          <p:cNvSpPr/>
          <p:nvPr/>
        </p:nvSpPr>
        <p:spPr>
          <a:xfrm>
            <a:off x="3130076" y="651803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42E7C0-70CF-41CC-A3D2-F4811F696635}"/>
              </a:ext>
            </a:extLst>
          </p:cNvPr>
          <p:cNvSpPr/>
          <p:nvPr/>
        </p:nvSpPr>
        <p:spPr>
          <a:xfrm>
            <a:off x="974604" y="647406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47A103-DDE7-4015-9400-63E5DF4965A0}"/>
              </a:ext>
            </a:extLst>
          </p:cNvPr>
          <p:cNvSpPr/>
          <p:nvPr/>
        </p:nvSpPr>
        <p:spPr>
          <a:xfrm>
            <a:off x="1409125" y="65244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B8AFE6-4B2B-4314-A452-AFDB3FA35CF0}"/>
              </a:ext>
            </a:extLst>
          </p:cNvPr>
          <p:cNvSpPr/>
          <p:nvPr/>
        </p:nvSpPr>
        <p:spPr>
          <a:xfrm>
            <a:off x="1828812" y="652213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C5D79D-417A-43AE-8E12-08B0B9273A1C}"/>
              </a:ext>
            </a:extLst>
          </p:cNvPr>
          <p:cNvSpPr/>
          <p:nvPr/>
        </p:nvSpPr>
        <p:spPr>
          <a:xfrm>
            <a:off x="4867436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98C224-EED5-4C70-9264-D7E89E95512C}"/>
              </a:ext>
            </a:extLst>
          </p:cNvPr>
          <p:cNvSpPr/>
          <p:nvPr/>
        </p:nvSpPr>
        <p:spPr>
          <a:xfrm>
            <a:off x="5287124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91AF26-6608-46A6-BA1E-423C702EF9AB}"/>
              </a:ext>
            </a:extLst>
          </p:cNvPr>
          <p:cNvSpPr/>
          <p:nvPr/>
        </p:nvSpPr>
        <p:spPr>
          <a:xfrm>
            <a:off x="5706811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3277C-5AE0-4C7F-8AC4-ADCC37DB4C4D}"/>
              </a:ext>
            </a:extLst>
          </p:cNvPr>
          <p:cNvSpPr/>
          <p:nvPr/>
        </p:nvSpPr>
        <p:spPr>
          <a:xfrm>
            <a:off x="3566172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6413AE-1C20-4264-83DE-23A9C71A93F6}"/>
              </a:ext>
            </a:extLst>
          </p:cNvPr>
          <p:cNvSpPr/>
          <p:nvPr/>
        </p:nvSpPr>
        <p:spPr>
          <a:xfrm>
            <a:off x="3985860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17D327-8C97-4790-BD57-DFEF75477FC1}"/>
              </a:ext>
            </a:extLst>
          </p:cNvPr>
          <p:cNvSpPr/>
          <p:nvPr/>
        </p:nvSpPr>
        <p:spPr>
          <a:xfrm>
            <a:off x="4405547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F46E84-DBB5-483A-AA80-748183B6BC5D}"/>
              </a:ext>
            </a:extLst>
          </p:cNvPr>
          <p:cNvSpPr/>
          <p:nvPr/>
        </p:nvSpPr>
        <p:spPr>
          <a:xfrm>
            <a:off x="7423078" y="653445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219D6E-1A13-4D35-B686-C43C6CE86C34}"/>
              </a:ext>
            </a:extLst>
          </p:cNvPr>
          <p:cNvSpPr/>
          <p:nvPr/>
        </p:nvSpPr>
        <p:spPr>
          <a:xfrm>
            <a:off x="7842766" y="65180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EEC175-B874-44D6-B1BE-9C3B3E494F04}"/>
              </a:ext>
            </a:extLst>
          </p:cNvPr>
          <p:cNvSpPr/>
          <p:nvPr/>
        </p:nvSpPr>
        <p:spPr>
          <a:xfrm>
            <a:off x="8262453" y="651568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4D7D6C-1546-4456-BA5B-8D193D7B7202}"/>
              </a:ext>
            </a:extLst>
          </p:cNvPr>
          <p:cNvSpPr/>
          <p:nvPr/>
        </p:nvSpPr>
        <p:spPr>
          <a:xfrm>
            <a:off x="6121814" y="653854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420DBE-F8D9-4893-898E-1F3802486EC5}"/>
              </a:ext>
            </a:extLst>
          </p:cNvPr>
          <p:cNvSpPr/>
          <p:nvPr/>
        </p:nvSpPr>
        <p:spPr>
          <a:xfrm>
            <a:off x="6541502" y="65221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2BE2DB-571C-4201-858B-6DF502B7F708}"/>
              </a:ext>
            </a:extLst>
          </p:cNvPr>
          <p:cNvSpPr/>
          <p:nvPr/>
        </p:nvSpPr>
        <p:spPr>
          <a:xfrm>
            <a:off x="6961189" y="651978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1CA0F3-B726-482A-BF9E-DDB4FB0A3C35}"/>
              </a:ext>
            </a:extLst>
          </p:cNvPr>
          <p:cNvSpPr/>
          <p:nvPr/>
        </p:nvSpPr>
        <p:spPr>
          <a:xfrm>
            <a:off x="9999813" y="6532104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25596F8-6F90-4408-BDD8-322B73465B0E}"/>
              </a:ext>
            </a:extLst>
          </p:cNvPr>
          <p:cNvSpPr/>
          <p:nvPr/>
        </p:nvSpPr>
        <p:spPr>
          <a:xfrm>
            <a:off x="10419501" y="651568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FE5FFF-1F71-483C-9148-BBB822722DDD}"/>
              </a:ext>
            </a:extLst>
          </p:cNvPr>
          <p:cNvSpPr/>
          <p:nvPr/>
        </p:nvSpPr>
        <p:spPr>
          <a:xfrm>
            <a:off x="10855597" y="645590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292193-A1AA-4350-B48B-CA248579C977}"/>
              </a:ext>
            </a:extLst>
          </p:cNvPr>
          <p:cNvSpPr/>
          <p:nvPr/>
        </p:nvSpPr>
        <p:spPr>
          <a:xfrm>
            <a:off x="8698549" y="653620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A7226D-0318-437C-B832-24F02A446249}"/>
              </a:ext>
            </a:extLst>
          </p:cNvPr>
          <p:cNvSpPr/>
          <p:nvPr/>
        </p:nvSpPr>
        <p:spPr>
          <a:xfrm>
            <a:off x="9118237" y="651978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629D29-88E8-4772-B6D4-E31104993E59}"/>
              </a:ext>
            </a:extLst>
          </p:cNvPr>
          <p:cNvSpPr/>
          <p:nvPr/>
        </p:nvSpPr>
        <p:spPr>
          <a:xfrm>
            <a:off x="9537924" y="651743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A7A89C3-4048-4064-AFF9-65F701369327}"/>
              </a:ext>
            </a:extLst>
          </p:cNvPr>
          <p:cNvSpPr/>
          <p:nvPr/>
        </p:nvSpPr>
        <p:spPr>
          <a:xfrm>
            <a:off x="621348" y="29483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2565C6B-F6A9-4B7D-AFF7-7945873274DB}"/>
              </a:ext>
            </a:extLst>
          </p:cNvPr>
          <p:cNvSpPr/>
          <p:nvPr/>
        </p:nvSpPr>
        <p:spPr>
          <a:xfrm>
            <a:off x="309563" y="53809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558501-5122-4010-BB28-7A4624BCD38C}"/>
              </a:ext>
            </a:extLst>
          </p:cNvPr>
          <p:cNvSpPr/>
          <p:nvPr/>
        </p:nvSpPr>
        <p:spPr>
          <a:xfrm>
            <a:off x="132984" y="87044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BE8978-E1DB-4D22-B49C-D6B0E83A9C59}"/>
              </a:ext>
            </a:extLst>
          </p:cNvPr>
          <p:cNvSpPr/>
          <p:nvPr/>
        </p:nvSpPr>
        <p:spPr>
          <a:xfrm>
            <a:off x="118843" y="12057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8F175D-E459-4976-BECD-FBF5D2E2FAAA}"/>
              </a:ext>
            </a:extLst>
          </p:cNvPr>
          <p:cNvSpPr/>
          <p:nvPr/>
        </p:nvSpPr>
        <p:spPr>
          <a:xfrm>
            <a:off x="118916" y="15691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3025DFD-F9DF-4D1C-8219-E5F0B5BB5D85}"/>
              </a:ext>
            </a:extLst>
          </p:cNvPr>
          <p:cNvSpPr/>
          <p:nvPr/>
        </p:nvSpPr>
        <p:spPr>
          <a:xfrm>
            <a:off x="118843" y="19407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36CA51-1275-4010-A970-EF99019773AC}"/>
              </a:ext>
            </a:extLst>
          </p:cNvPr>
          <p:cNvSpPr/>
          <p:nvPr/>
        </p:nvSpPr>
        <p:spPr>
          <a:xfrm>
            <a:off x="132984" y="23041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4035F54-0FBC-4299-842D-DF40C9CA2E8D}"/>
              </a:ext>
            </a:extLst>
          </p:cNvPr>
          <p:cNvSpPr/>
          <p:nvPr/>
        </p:nvSpPr>
        <p:spPr>
          <a:xfrm>
            <a:off x="118916" y="26840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7925AA-B6F2-4793-82B8-843A4D1FFFFF}"/>
              </a:ext>
            </a:extLst>
          </p:cNvPr>
          <p:cNvSpPr/>
          <p:nvPr/>
        </p:nvSpPr>
        <p:spPr>
          <a:xfrm>
            <a:off x="118843" y="30556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0051D9-FB14-4090-A492-D444F976EC30}"/>
              </a:ext>
            </a:extLst>
          </p:cNvPr>
          <p:cNvSpPr/>
          <p:nvPr/>
        </p:nvSpPr>
        <p:spPr>
          <a:xfrm>
            <a:off x="132984" y="34190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EA48158-2F37-4E57-9A21-921E3281DF41}"/>
              </a:ext>
            </a:extLst>
          </p:cNvPr>
          <p:cNvSpPr/>
          <p:nvPr/>
        </p:nvSpPr>
        <p:spPr>
          <a:xfrm>
            <a:off x="133057" y="37988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F5C3257-D6D4-46C6-9ED4-D9EA7D159536}"/>
              </a:ext>
            </a:extLst>
          </p:cNvPr>
          <p:cNvSpPr/>
          <p:nvPr/>
        </p:nvSpPr>
        <p:spPr>
          <a:xfrm>
            <a:off x="132984" y="41705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FC045E-E16A-4F59-AFD0-D58A9B3FFDD5}"/>
              </a:ext>
            </a:extLst>
          </p:cNvPr>
          <p:cNvSpPr/>
          <p:nvPr/>
        </p:nvSpPr>
        <p:spPr>
          <a:xfrm>
            <a:off x="147125" y="45339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975CAE5-6F4A-4EE5-AF7F-AD4C7C6D5553}"/>
              </a:ext>
            </a:extLst>
          </p:cNvPr>
          <p:cNvSpPr/>
          <p:nvPr/>
        </p:nvSpPr>
        <p:spPr>
          <a:xfrm>
            <a:off x="147198" y="49219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5326D3F-DAB8-4072-A642-CC996574212B}"/>
              </a:ext>
            </a:extLst>
          </p:cNvPr>
          <p:cNvSpPr/>
          <p:nvPr/>
        </p:nvSpPr>
        <p:spPr>
          <a:xfrm>
            <a:off x="147125" y="52935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75D5B39-3C0C-4E94-859D-3231D3F9B647}"/>
              </a:ext>
            </a:extLst>
          </p:cNvPr>
          <p:cNvSpPr/>
          <p:nvPr/>
        </p:nvSpPr>
        <p:spPr>
          <a:xfrm>
            <a:off x="161266" y="56569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DF171B-EFCE-485D-8BA9-7630144D4F60}"/>
              </a:ext>
            </a:extLst>
          </p:cNvPr>
          <p:cNvSpPr/>
          <p:nvPr/>
        </p:nvSpPr>
        <p:spPr>
          <a:xfrm>
            <a:off x="11806760" y="13581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FFA9B2D-DF01-4F83-A4B0-6D99547AF9A7}"/>
              </a:ext>
            </a:extLst>
          </p:cNvPr>
          <p:cNvSpPr/>
          <p:nvPr/>
        </p:nvSpPr>
        <p:spPr>
          <a:xfrm>
            <a:off x="11806833" y="172153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E22D164-96F6-410F-9805-F9D22A83AC0A}"/>
              </a:ext>
            </a:extLst>
          </p:cNvPr>
          <p:cNvSpPr/>
          <p:nvPr/>
        </p:nvSpPr>
        <p:spPr>
          <a:xfrm>
            <a:off x="11806760" y="20931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4CA6DBF-F0E8-476C-921F-F8A08BE032B6}"/>
              </a:ext>
            </a:extLst>
          </p:cNvPr>
          <p:cNvSpPr/>
          <p:nvPr/>
        </p:nvSpPr>
        <p:spPr>
          <a:xfrm>
            <a:off x="11820901" y="245657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69139A6-AF10-45E2-AD1E-6785E71D2C15}"/>
              </a:ext>
            </a:extLst>
          </p:cNvPr>
          <p:cNvSpPr/>
          <p:nvPr/>
        </p:nvSpPr>
        <p:spPr>
          <a:xfrm>
            <a:off x="11806833" y="283640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FCC5C5-6229-4421-86E8-9555015B08E3}"/>
              </a:ext>
            </a:extLst>
          </p:cNvPr>
          <p:cNvSpPr/>
          <p:nvPr/>
        </p:nvSpPr>
        <p:spPr>
          <a:xfrm>
            <a:off x="11806760" y="32080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D634914-325F-4402-B2AD-10B408CA548F}"/>
              </a:ext>
            </a:extLst>
          </p:cNvPr>
          <p:cNvSpPr/>
          <p:nvPr/>
        </p:nvSpPr>
        <p:spPr>
          <a:xfrm>
            <a:off x="11820901" y="357144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C60CDBD-D1CC-4B7D-9826-4199793D4862}"/>
              </a:ext>
            </a:extLst>
          </p:cNvPr>
          <p:cNvSpPr/>
          <p:nvPr/>
        </p:nvSpPr>
        <p:spPr>
          <a:xfrm>
            <a:off x="11820974" y="395128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3F5306-F73F-4D11-A97F-CE8B8812F887}"/>
              </a:ext>
            </a:extLst>
          </p:cNvPr>
          <p:cNvSpPr/>
          <p:nvPr/>
        </p:nvSpPr>
        <p:spPr>
          <a:xfrm>
            <a:off x="11820901" y="432290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CD8F448-3566-4B4C-A3BE-7857860A77E2}"/>
              </a:ext>
            </a:extLst>
          </p:cNvPr>
          <p:cNvSpPr/>
          <p:nvPr/>
        </p:nvSpPr>
        <p:spPr>
          <a:xfrm>
            <a:off x="11835042" y="468632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4BEDE40-E973-4081-A42B-3DF46897420F}"/>
              </a:ext>
            </a:extLst>
          </p:cNvPr>
          <p:cNvSpPr/>
          <p:nvPr/>
        </p:nvSpPr>
        <p:spPr>
          <a:xfrm>
            <a:off x="11835115" y="5074358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F5FFBC-E544-4B8B-A032-1872DE5E48F1}"/>
              </a:ext>
            </a:extLst>
          </p:cNvPr>
          <p:cNvSpPr/>
          <p:nvPr/>
        </p:nvSpPr>
        <p:spPr>
          <a:xfrm>
            <a:off x="11835042" y="544598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2" descr="https://lh6.googleusercontent.com/Ymef1QEcSkxMmBKrrO2A57t89P4XjhEVAkpLrrYccIxU5gbyP9juHSieEy-uXpwcnwsIcNT07hhJ6OYP0DHKelsz-cUVxdaI3AaKgW6YYNgYNlOjcCPmQ8sl8AW8_59wYEtMecWZSeI">
            <a:extLst>
              <a:ext uri="{FF2B5EF4-FFF2-40B4-BE49-F238E27FC236}">
                <a16:creationId xmlns:a16="http://schemas.microsoft.com/office/drawing/2014/main" id="{B1196B0C-3334-457A-A0AB-20B9F240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33" y="3007184"/>
            <a:ext cx="3419475" cy="34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8F22D2D6-678E-4F44-AAF1-F0C6CF918F45}"/>
              </a:ext>
            </a:extLst>
          </p:cNvPr>
          <p:cNvSpPr/>
          <p:nvPr/>
        </p:nvSpPr>
        <p:spPr>
          <a:xfrm>
            <a:off x="11849183" y="5809399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659B03-5435-4337-803A-D699EACE8114}"/>
              </a:ext>
            </a:extLst>
          </p:cNvPr>
          <p:cNvSpPr/>
          <p:nvPr/>
        </p:nvSpPr>
        <p:spPr>
          <a:xfrm>
            <a:off x="520572" y="633632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5C75DA7-82BC-47F6-BF9D-05FC52B736DD}"/>
              </a:ext>
            </a:extLst>
          </p:cNvPr>
          <p:cNvSpPr/>
          <p:nvPr/>
        </p:nvSpPr>
        <p:spPr>
          <a:xfrm>
            <a:off x="252486" y="6018661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4D1E14-4C7F-4137-81E8-FB0F2AF160EE}"/>
              </a:ext>
            </a:extLst>
          </p:cNvPr>
          <p:cNvSpPr/>
          <p:nvPr/>
        </p:nvSpPr>
        <p:spPr>
          <a:xfrm>
            <a:off x="11270600" y="6324012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788649-ACDF-41EC-B9ED-25810F08C880}"/>
              </a:ext>
            </a:extLst>
          </p:cNvPr>
          <p:cNvSpPr/>
          <p:nvPr/>
        </p:nvSpPr>
        <p:spPr>
          <a:xfrm>
            <a:off x="11634390" y="6164016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AD2E79B-A830-41B9-A06B-1130158EA334}"/>
              </a:ext>
            </a:extLst>
          </p:cNvPr>
          <p:cNvSpPr/>
          <p:nvPr/>
        </p:nvSpPr>
        <p:spPr>
          <a:xfrm>
            <a:off x="11165127" y="179367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2EC755-E75C-45A8-8237-BBC5D5CD5D17}"/>
              </a:ext>
            </a:extLst>
          </p:cNvPr>
          <p:cNvSpPr/>
          <p:nvPr/>
        </p:nvSpPr>
        <p:spPr>
          <a:xfrm>
            <a:off x="11478248" y="337333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2F78994-2E30-4CA5-A0CB-E2590F8BBF8B}"/>
              </a:ext>
            </a:extLst>
          </p:cNvPr>
          <p:cNvSpPr/>
          <p:nvPr/>
        </p:nvSpPr>
        <p:spPr>
          <a:xfrm>
            <a:off x="11765112" y="981520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03CBAAC-4F97-4AC0-A0E3-8320068B12A4}"/>
              </a:ext>
            </a:extLst>
          </p:cNvPr>
          <p:cNvSpPr/>
          <p:nvPr/>
        </p:nvSpPr>
        <p:spPr>
          <a:xfrm>
            <a:off x="11708433" y="615615"/>
            <a:ext cx="253218" cy="23915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401DC-2C50-4ADB-95C1-1C83FD506B56}"/>
              </a:ext>
            </a:extLst>
          </p:cNvPr>
          <p:cNvSpPr txBox="1"/>
          <p:nvPr/>
        </p:nvSpPr>
        <p:spPr>
          <a:xfrm>
            <a:off x="2924941" y="593263"/>
            <a:ext cx="674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DPKindergarten" panose="02000603000000000000" pitchFamily="2" charset="0"/>
              </a:rPr>
              <a:t>Math Curriculum</a:t>
            </a:r>
            <a:r>
              <a:rPr lang="en-US" sz="5400" dirty="0">
                <a:latin typeface="DPKindergarten" panose="02000603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CFA54-9A26-45D7-BEA9-E8ADF5BB96D4}"/>
              </a:ext>
            </a:extLst>
          </p:cNvPr>
          <p:cNvSpPr txBox="1"/>
          <p:nvPr/>
        </p:nvSpPr>
        <p:spPr>
          <a:xfrm>
            <a:off x="1131783" y="1993304"/>
            <a:ext cx="61105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DPKindergarten" panose="02000603000000000000" pitchFamily="2" charset="0"/>
              </a:rPr>
              <a:t>Model, Read, and Write 0-120 </a:t>
            </a:r>
          </a:p>
          <a:p>
            <a:r>
              <a:rPr lang="en-US" sz="2800" dirty="0">
                <a:latin typeface="DPKindergarten" panose="02000603000000000000" pitchFamily="2" charset="0"/>
              </a:rPr>
              <a:t>• Represent, Compare, and Order Sets 	to 20 </a:t>
            </a:r>
          </a:p>
          <a:p>
            <a:r>
              <a:rPr lang="en-US" sz="2800" dirty="0">
                <a:latin typeface="DPKindergarten" panose="02000603000000000000" pitchFamily="2" charset="0"/>
              </a:rPr>
              <a:t>•  Adding/Subtracting in a variety of 	ways</a:t>
            </a:r>
          </a:p>
          <a:p>
            <a:r>
              <a:rPr lang="en-US" sz="2800" dirty="0">
                <a:latin typeface="DPKindergarten" panose="02000603000000000000" pitchFamily="2" charset="0"/>
              </a:rPr>
              <a:t>•  2D/3D shape manipulation</a:t>
            </a:r>
          </a:p>
          <a:p>
            <a:r>
              <a:rPr lang="en-US" sz="2800" dirty="0">
                <a:latin typeface="DPKindergarten" panose="02000603000000000000" pitchFamily="2" charset="0"/>
              </a:rPr>
              <a:t>•  Data and Graphing</a:t>
            </a:r>
            <a:r>
              <a:rPr lang="en-US" sz="2800" dirty="0">
                <a:solidFill>
                  <a:srgbClr val="FF0000"/>
                </a:solidFill>
                <a:latin typeface="DPKindergarten" panose="02000603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F1D21-4C8B-4653-810B-FDFD14F3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96" y="4714474"/>
            <a:ext cx="1633765" cy="16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4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914E714569C458A7FC0AC1BAC7041" ma:contentTypeVersion="13" ma:contentTypeDescription="Create a new document." ma:contentTypeScope="" ma:versionID="00caf60212e887add48588010900c2e1">
  <xsd:schema xmlns:xsd="http://www.w3.org/2001/XMLSchema" xmlns:xs="http://www.w3.org/2001/XMLSchema" xmlns:p="http://schemas.microsoft.com/office/2006/metadata/properties" xmlns:ns3="15d59a73-00d6-4793-822d-bf32b8d37098" xmlns:ns4="5b67d2b2-07dc-4a48-a327-60f24de302e3" targetNamespace="http://schemas.microsoft.com/office/2006/metadata/properties" ma:root="true" ma:fieldsID="027df828ee777277da99be6cc08975c3" ns3:_="" ns4:_="">
    <xsd:import namespace="15d59a73-00d6-4793-822d-bf32b8d37098"/>
    <xsd:import namespace="5b67d2b2-07dc-4a48-a327-60f24de302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59a73-00d6-4793-822d-bf32b8d37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7d2b2-07dc-4a48-a327-60f24de302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B5BDAC-AB85-4245-A46D-3BB645B36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59a73-00d6-4793-822d-bf32b8d37098"/>
    <ds:schemaRef ds:uri="5b67d2b2-07dc-4a48-a327-60f24de302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B7A45B-24E8-4D8A-96FC-62ABE19F5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8ED78-1D34-41EB-8882-9D6F66480447}">
  <ds:schemaRefs>
    <ds:schemaRef ds:uri="http://purl.org/dc/dcmitype/"/>
    <ds:schemaRef ds:uri="15d59a73-00d6-4793-822d-bf32b8d37098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b67d2b2-07dc-4a48-a327-60f24de302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766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Cavolini</vt:lpstr>
      <vt:lpstr>DPKindergarten</vt:lpstr>
      <vt:lpstr>KG First Time In Forever</vt:lpstr>
      <vt:lpstr>Kristen ITC</vt:lpstr>
      <vt:lpstr>SKITTLE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Colson, Leah</dc:creator>
  <cp:lastModifiedBy>Thorp, Ellen</cp:lastModifiedBy>
  <cp:revision>58</cp:revision>
  <dcterms:created xsi:type="dcterms:W3CDTF">2021-07-28T13:35:16Z</dcterms:created>
  <dcterms:modified xsi:type="dcterms:W3CDTF">2021-09-01T18:44:25Z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0x010100368914E714569C458A7FC0AC1BAC7041</vt:lpwstr>
  </property>
</Properties>
</file>